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5" r:id="rId2"/>
    <p:sldId id="258" r:id="rId3"/>
    <p:sldId id="260" r:id="rId4"/>
    <p:sldId id="259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94"/>
    <p:restoredTop sz="94719"/>
  </p:normalViewPr>
  <p:slideViewPr>
    <p:cSldViewPr snapToGrid="0" snapToObjects="1">
      <p:cViewPr>
        <p:scale>
          <a:sx n="132" d="100"/>
          <a:sy n="132" d="100"/>
        </p:scale>
        <p:origin x="1600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D55AB-BFC5-774C-9727-1EDD94F4C98A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210D9A-DE60-4A4A-A119-32FC28F59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94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10D9A-DE60-4A4A-A119-32FC28F59A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18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C187C-08F7-9146-977E-E433417C0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C4CA86-6034-7846-B35A-DADD683178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4B496-B1FA-1441-AD27-95BFFEAC4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354D3-287D-D54D-9CF2-BD97270D4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6927E-B595-A944-B654-6B98CE96F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31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86A3-DB8E-824A-BE45-23F5AE112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01E3FC-BA03-F645-9829-51F0222A6B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EEBF6-38FC-F94A-8209-8D14E14AC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7EAC9-1012-3348-AAD1-15ACA2A36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363F1-0C5E-354D-BF8B-C0CF7DC25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07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F6AB22-4DA2-7547-AF4E-E9C189DAA4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AEBA68-0A52-9D45-AE4D-E9ACF2208D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E25BE-F377-134D-9C57-189CB1C83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5FFD1-D895-F44A-A0D0-54C4E7FE4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AB706-DBB6-5F4F-B02D-D83DF687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77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8D8A1-FAA0-3C4F-8869-FF93DAE8D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9C9BE-1313-714F-A374-16314504C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4B2CF-6A84-0E42-9E14-71BA40347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B91CB-7D45-A542-8AC5-97336760C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157B5-D271-7D4E-BA90-90F800787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01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B754C-5347-0442-BCCF-63E2B52D4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E2726-4C7D-5B4D-A1F6-FD5523DB7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23C0E-0F08-B642-9596-2BE19D69C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360FD-38F8-B444-85C7-21515B38E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C51B28-081C-D845-9444-F00C58824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75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BFE66-1F00-F943-B9BA-D97D9BCD2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DF637-CB9D-7743-B039-0112446E46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C7329-78D9-DF49-8537-5F4BD077F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976F6-58D0-D34D-873A-3AF2E1A6E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A397F2-F80E-CE45-9803-49DDFCE1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C8F68-25CC-7345-991D-B4019D262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979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2B3AA-BDBE-2245-BA66-644594EE2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233C7-C16E-6A44-B680-4573D83B1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8D8A2-ED04-394B-8FB3-9A0288F0D7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C68A2E-F9C9-8546-BC7D-3E0DF403A0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3BC008-9140-8343-ADE1-2D1E4EF23F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CC18D8-EEE7-6B4E-A220-64A581BF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6D097D-B693-A743-A945-87DAA122D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DDF9AE-9F03-B64A-B343-947DFFEB0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045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07C3E-A4BA-5145-AC19-F77AD7C62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DDA7F0-EB4E-414A-B818-C7EFA1F99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B6A66-B824-294A-B673-9FFCC2948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7F2969-E004-894F-97C3-05F8BD651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301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CF874B-EEF1-1341-B98B-4CB1C289D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35518C-7BFA-5542-81DD-209BE9E1E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762551-3A5F-1B4F-89F9-F59FF3CC2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440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229B3-77F4-4145-A3C9-40E684FA8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0C838-E2D7-594D-A1EF-A702873ED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9A5C49-D72E-DB49-A33B-877F79A48A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2708E5-6AED-BB4C-AD22-E2C0889EB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B2D9E6-1CF6-8C4E-8772-61768F9B4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A0977-F3F0-854E-94B1-2EBB9DAF4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14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CE1B3-94CC-0149-B9B8-478E0B9E8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5322FC-6EAE-1241-8B0D-C0E09E2E60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A7805-46D1-8F41-991C-1DC2C75C38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9AB10-73EA-D444-A2C9-A5288C536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F49AC9-0189-1B43-A5D9-D8751F413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8D37D-4CED-F244-9DD9-2C1D0B93C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56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C33F58-D825-6E48-B566-11DC1D634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79EF49-69E5-CD4B-A3CE-0657B8E03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17D57-6F49-7549-B96F-B813C64B0F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FE5AE8-6D1B-7847-A057-E3707A91F306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318C7-C330-BA42-B02E-235AA0298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2E98D-4952-2C46-84C7-836CD940AA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ACB02-D0B1-FD49-92B8-AE76EBC0E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576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11803438-8299-834C-BB7F-6B6074FC2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578"/>
            <a:ext cx="4595071" cy="16455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Need for Speed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A975750-A980-0047-9FBB-D72B4E165C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548467"/>
            <a:ext cx="4595071" cy="36284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Dataset contains pitch-level data for every pitch thrown in the 2015-18 MLB seasons</a:t>
            </a:r>
          </a:p>
          <a:p>
            <a:endParaRPr lang="en-US" sz="2000"/>
          </a:p>
          <a:p>
            <a:r>
              <a:rPr lang="en-US" sz="2000"/>
              <a:t>Predictive power of PitchFx data and situational information (game score, runners on base, etc.)</a:t>
            </a:r>
          </a:p>
          <a:p>
            <a:pPr marL="0"/>
            <a:endParaRPr lang="en-US" sz="2000"/>
          </a:p>
          <a:p>
            <a:pPr marL="0"/>
            <a:endParaRPr lang="en-US" sz="2000"/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A7C384EF-81F4-2C40-90D7-0D829F622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6593" y="6355080"/>
            <a:ext cx="45950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en-US" sz="9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https://baseballsavant.mlb.com/visuals/pitch3d?player_id=543037#v=1&amp;mainView=tracking&amp;pov=umpire&amp;g1=634327&amp;g2=490108&amp;hitterSide=all&amp;marks=none&amp;plays1=all&amp;plays2=all</a:t>
            </a:r>
          </a:p>
        </p:txBody>
      </p:sp>
      <p:sp>
        <p:nvSpPr>
          <p:cNvPr id="51" name="Rectangle 43">
            <a:extLst>
              <a:ext uri="{FF2B5EF4-FFF2-40B4-BE49-F238E27FC236}">
                <a16:creationId xmlns:a16="http://schemas.microsoft.com/office/drawing/2014/main" id="{003713C1-2FB2-413B-BF91-3AE41726F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6100914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45">
            <a:extLst>
              <a:ext uri="{FF2B5EF4-FFF2-40B4-BE49-F238E27FC236}">
                <a16:creationId xmlns:a16="http://schemas.microsoft.com/office/drawing/2014/main" id="{90795B4D-5022-4A7F-A01D-8D880B7CD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47">
            <a:extLst>
              <a:ext uri="{FF2B5EF4-FFF2-40B4-BE49-F238E27FC236}">
                <a16:creationId xmlns:a16="http://schemas.microsoft.com/office/drawing/2014/main" id="{AFD19018-DE7C-4796-ADF2-AD2EB0FC0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Content Placeholder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1B5D16C4-CABE-8946-B357-78CE936BBD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20908" y="509482"/>
            <a:ext cx="2364317" cy="2364317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B1A0A2C2-4F85-44AF-8708-8DCA4B550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9624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E74602F1-40B3-EE45-86BF-D05647735A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02775" y="1014855"/>
            <a:ext cx="2364317" cy="1353571"/>
          </a:xfrm>
          <a:prstGeom prst="rect">
            <a:avLst/>
          </a:prstGeom>
        </p:spPr>
      </p:pic>
      <p:pic>
        <p:nvPicPr>
          <p:cNvPr id="18" name="Picture 17" descr="Chart, radar chart&#10;&#10;Description automatically generated">
            <a:extLst>
              <a:ext uri="{FF2B5EF4-FFF2-40B4-BE49-F238E27FC236}">
                <a16:creationId xmlns:a16="http://schemas.microsoft.com/office/drawing/2014/main" id="{6971DA35-94EF-C443-BC07-2D3D8E81A0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0908" y="3864625"/>
            <a:ext cx="5446184" cy="242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376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417C6-B6C8-F14F-A271-9A0DCDF2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400" y="640081"/>
            <a:ext cx="3398518" cy="52553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>
                <a:latin typeface="Al Nile" pitchFamily="2" charset="-78"/>
                <a:cs typeface="Al Nile" pitchFamily="2" charset="-78"/>
              </a:rPr>
              <a:t>r-squared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A8EA49-487B-4E62-AC3C-3D4A96EF0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9">
            <a:extLst>
              <a:ext uri="{FF2B5EF4-FFF2-40B4-BE49-F238E27FC236}">
                <a16:creationId xmlns:a16="http://schemas.microsoft.com/office/drawing/2014/main" id="{F3C8D54F-CA08-42F3-9924-FBA3CB680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208" y="484632"/>
            <a:ext cx="6594522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B129BB-56FB-D641-9826-0F264AB40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03" y="1200303"/>
            <a:ext cx="6285331" cy="469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260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589CA-B7FA-2E4D-ADC1-A37477347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0200" y="640081"/>
            <a:ext cx="3601719" cy="379348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Al Nile" pitchFamily="2" charset="-78"/>
                <a:cs typeface="Al Nile" pitchFamily="2" charset="-78"/>
              </a:rPr>
              <a:t>residuals</a:t>
            </a:r>
          </a:p>
        </p:txBody>
      </p:sp>
      <p:sp>
        <p:nvSpPr>
          <p:cNvPr id="35" name="Rectangle 17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975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21C876-CE14-054C-A39A-4CE040921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369" y="1124607"/>
            <a:ext cx="6169726" cy="460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624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92A05-70AA-F24D-96AA-9CDF74015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9265" y="1400094"/>
            <a:ext cx="3062061" cy="433661"/>
          </a:xfrm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latin typeface="Al Nile" pitchFamily="2" charset="-78"/>
                <a:cs typeface="Al Nile" pitchFamily="2" charset="-78"/>
              </a:rPr>
              <a:t>cross validation curve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6BB8F49-32E3-3C45-871D-4C3EE3684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4115107"/>
              </p:ext>
            </p:extLst>
          </p:nvPr>
        </p:nvGraphicFramePr>
        <p:xfrm>
          <a:off x="9223857" y="3129509"/>
          <a:ext cx="2708036" cy="6858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77009">
                  <a:extLst>
                    <a:ext uri="{9D8B030D-6E8A-4147-A177-3AD203B41FA5}">
                      <a16:colId xmlns:a16="http://schemas.microsoft.com/office/drawing/2014/main" val="2169861000"/>
                    </a:ext>
                  </a:extLst>
                </a:gridCol>
                <a:gridCol w="677009">
                  <a:extLst>
                    <a:ext uri="{9D8B030D-6E8A-4147-A177-3AD203B41FA5}">
                      <a16:colId xmlns:a16="http://schemas.microsoft.com/office/drawing/2014/main" val="926346038"/>
                    </a:ext>
                  </a:extLst>
                </a:gridCol>
                <a:gridCol w="677009">
                  <a:extLst>
                    <a:ext uri="{9D8B030D-6E8A-4147-A177-3AD203B41FA5}">
                      <a16:colId xmlns:a16="http://schemas.microsoft.com/office/drawing/2014/main" val="476599251"/>
                    </a:ext>
                  </a:extLst>
                </a:gridCol>
                <a:gridCol w="677009">
                  <a:extLst>
                    <a:ext uri="{9D8B030D-6E8A-4147-A177-3AD203B41FA5}">
                      <a16:colId xmlns:a16="http://schemas.microsoft.com/office/drawing/2014/main" val="1731853693"/>
                    </a:ext>
                  </a:extLst>
                </a:gridCol>
              </a:tblGrid>
              <a:tr h="2690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ridge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lasso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elastic 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random forest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606099"/>
                  </a:ext>
                </a:extLst>
              </a:tr>
              <a:tr h="1291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74.43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33.5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35.96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399.5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064777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104529DF-B895-5C42-B620-3768D4F54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700" y="110359"/>
            <a:ext cx="8774565" cy="674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29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2" cy="4822479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04562" y="640091"/>
            <a:ext cx="8182876" cy="388111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8676211-61C1-A546-850D-94BCBF19B7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4948255"/>
              </p:ext>
            </p:extLst>
          </p:nvPr>
        </p:nvGraphicFramePr>
        <p:xfrm>
          <a:off x="2170027" y="845552"/>
          <a:ext cx="7851944" cy="2888406"/>
        </p:xfrm>
        <a:graphic>
          <a:graphicData uri="http://schemas.openxmlformats.org/drawingml/2006/table">
            <a:tbl>
              <a:tblPr firstRow="1" bandRow="1">
                <a:noFill/>
                <a:tableStyleId>{00A15C55-8517-42AA-B614-E9B94910E393}</a:tableStyleId>
              </a:tblPr>
              <a:tblGrid>
                <a:gridCol w="2170235">
                  <a:extLst>
                    <a:ext uri="{9D8B030D-6E8A-4147-A177-3AD203B41FA5}">
                      <a16:colId xmlns:a16="http://schemas.microsoft.com/office/drawing/2014/main" val="1081261030"/>
                    </a:ext>
                  </a:extLst>
                </a:gridCol>
                <a:gridCol w="3122081">
                  <a:extLst>
                    <a:ext uri="{9D8B030D-6E8A-4147-A177-3AD203B41FA5}">
                      <a16:colId xmlns:a16="http://schemas.microsoft.com/office/drawing/2014/main" val="1769414772"/>
                    </a:ext>
                  </a:extLst>
                </a:gridCol>
                <a:gridCol w="2559628">
                  <a:extLst>
                    <a:ext uri="{9D8B030D-6E8A-4147-A177-3AD203B41FA5}">
                      <a16:colId xmlns:a16="http://schemas.microsoft.com/office/drawing/2014/main" val="2995225435"/>
                    </a:ext>
                  </a:extLst>
                </a:gridCol>
              </a:tblGrid>
              <a:tr h="773940"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methods</a:t>
                      </a:r>
                    </a:p>
                  </a:txBody>
                  <a:tcPr marL="228905" marR="144663" marT="114453" marB="11445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90 percent intervals</a:t>
                      </a:r>
                    </a:p>
                    <a:p>
                      <a:pPr algn="r"/>
                      <a:r>
                        <a:rPr lang="en-US" sz="20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(100 models)</a:t>
                      </a:r>
                    </a:p>
                  </a:txBody>
                  <a:tcPr marL="228905" marR="144663" marT="114453" marB="11445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time </a:t>
                      </a:r>
                    </a:p>
                    <a:p>
                      <a:pPr algn="r"/>
                      <a:r>
                        <a:rPr lang="en-US" sz="20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(single model)</a:t>
                      </a:r>
                    </a:p>
                  </a:txBody>
                  <a:tcPr marL="228905" marR="144663" marT="114453" marB="11445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7721285"/>
                  </a:ext>
                </a:extLst>
              </a:tr>
              <a:tr h="51247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random forest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0.942                      0.989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9.17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2914827"/>
                  </a:ext>
                </a:extLst>
              </a:tr>
              <a:tr h="51247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ridge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0.988                      0.993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0.69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E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0349835"/>
                  </a:ext>
                </a:extLst>
              </a:tr>
              <a:tr h="51247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elastic net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0.9988                    0.9991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0.53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146273"/>
                  </a:ext>
                </a:extLst>
              </a:tr>
              <a:tr h="512475"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lasso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0.99912                 0.99915 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l Nile" pitchFamily="2" charset="-78"/>
                          <a:cs typeface="Al Nile" pitchFamily="2" charset="-78"/>
                        </a:rPr>
                        <a:t>0.52</a:t>
                      </a:r>
                    </a:p>
                  </a:txBody>
                  <a:tcPr marL="228905" marR="144663" marT="114453" marB="114453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6854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3137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2322-891E-2744-B13E-7A8E5E35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38328"/>
            <a:ext cx="10210800" cy="1078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dirty="0">
                <a:latin typeface="Al Nile" pitchFamily="2" charset="-78"/>
                <a:cs typeface="Al Nile" pitchFamily="2" charset="-78"/>
              </a:rPr>
              <a:t>coefficients and importance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E7B6C0-B561-4949-8EAE-47E50DF4B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092" y="2478128"/>
            <a:ext cx="4845024" cy="37353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79D089-0CC8-BD42-8AD7-529670AE8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8158" y="2563116"/>
            <a:ext cx="4886750" cy="365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202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7BBBB2-DA66-704D-94B8-FAE746DE0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60" y="1369938"/>
            <a:ext cx="3210854" cy="411480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latin typeface="Al Nile" pitchFamily="2" charset="-78"/>
                <a:cs typeface="Al Nile" pitchFamily="2" charset="-78"/>
              </a:rPr>
              <a:t>Conclusion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168614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61912-416D-FD4A-8351-A34E51E9E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5659" y="1401114"/>
            <a:ext cx="5872185" cy="4114800"/>
          </a:xfrm>
        </p:spPr>
        <p:txBody>
          <a:bodyPr anchor="ctr">
            <a:normAutofit/>
          </a:bodyPr>
          <a:lstStyle/>
          <a:p>
            <a:r>
              <a:rPr lang="en-US" sz="2200" dirty="0"/>
              <a:t>random forest doesn’t performs expected</a:t>
            </a:r>
          </a:p>
          <a:p>
            <a:r>
              <a:rPr lang="en-US" sz="2200" dirty="0"/>
              <a:t>lack of variation in response variable </a:t>
            </a:r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605399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1943</TotalTime>
  <Words>145</Words>
  <Application>Microsoft Macintosh PowerPoint</Application>
  <PresentationFormat>Widescreen</PresentationFormat>
  <Paragraphs>38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Al Nile</vt:lpstr>
      <vt:lpstr>Arial</vt:lpstr>
      <vt:lpstr>Calibri</vt:lpstr>
      <vt:lpstr>Calibri Light</vt:lpstr>
      <vt:lpstr>Office Theme</vt:lpstr>
      <vt:lpstr>Need for Speed</vt:lpstr>
      <vt:lpstr>r-squared </vt:lpstr>
      <vt:lpstr>residuals</vt:lpstr>
      <vt:lpstr>cross validation curve </vt:lpstr>
      <vt:lpstr>PowerPoint Presentation</vt:lpstr>
      <vt:lpstr>coefficients and importance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CHENG.CHEN1</dc:creator>
  <cp:lastModifiedBy>CHENG.CHEN1</cp:lastModifiedBy>
  <cp:revision>46</cp:revision>
  <dcterms:created xsi:type="dcterms:W3CDTF">2021-05-03T15:02:09Z</dcterms:created>
  <dcterms:modified xsi:type="dcterms:W3CDTF">2021-05-05T22:04:03Z</dcterms:modified>
</cp:coreProperties>
</file>

<file path=docProps/thumbnail.jpeg>
</file>